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9" r:id="rId2"/>
    <p:sldId id="256" r:id="rId3"/>
    <p:sldId id="264" r:id="rId4"/>
    <p:sldId id="263" r:id="rId5"/>
    <p:sldId id="257" r:id="rId6"/>
    <p:sldId id="265" r:id="rId7"/>
    <p:sldId id="266" r:id="rId8"/>
    <p:sldId id="267" r:id="rId9"/>
    <p:sldId id="258" r:id="rId10"/>
    <p:sldId id="259" r:id="rId11"/>
    <p:sldId id="262" r:id="rId12"/>
    <p:sldId id="260" r:id="rId13"/>
    <p:sldId id="261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99"/>
    <a:srgbClr val="006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ajplusespanol/status/925271130184617984?s=03" TargetMode="External"/><Relationship Id="rId2" Type="http://schemas.openxmlformats.org/officeDocument/2006/relationships/hyperlink" Target="https://www.youtube.com/watch?v=-aBGzpCemcs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www.upf.edu/depeca/opa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hyperlink" Target="http://unica.upf.ed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www.upf.edu/web/medium" TargetMode="External"/><Relationship Id="rId4" Type="http://schemas.openxmlformats.org/officeDocument/2006/relationships/hyperlink" Target="https://www.upf.edu/web/criticc" TargetMode="Externa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jpeg"/><Relationship Id="rId7" Type="http://schemas.openxmlformats.org/officeDocument/2006/relationships/image" Target="../media/image1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hyperlink" Target="http://unica.upf.edu/en/description-grou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-72008" y="0"/>
            <a:ext cx="1475656" cy="6957392"/>
            <a:chOff x="-72008" y="-99392"/>
            <a:chExt cx="2232677" cy="7056784"/>
          </a:xfrm>
          <a:solidFill>
            <a:srgbClr val="00659C"/>
          </a:solidFill>
        </p:grpSpPr>
        <p:sp>
          <p:nvSpPr>
            <p:cNvPr id="5" name="4 Rectángulo"/>
            <p:cNvSpPr/>
            <p:nvPr/>
          </p:nvSpPr>
          <p:spPr>
            <a:xfrm>
              <a:off x="-72008" y="-99392"/>
              <a:ext cx="2123728" cy="705678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E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833823" y="-99392"/>
              <a:ext cx="326846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ES"/>
            </a:p>
          </p:txBody>
        </p:sp>
      </p:grpSp>
      <p:sp>
        <p:nvSpPr>
          <p:cNvPr id="9" name="8 Rectángulo"/>
          <p:cNvSpPr/>
          <p:nvPr/>
        </p:nvSpPr>
        <p:spPr>
          <a:xfrm>
            <a:off x="1259632" y="6525344"/>
            <a:ext cx="7884368" cy="3326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0" y="6597352"/>
            <a:ext cx="9144000" cy="36004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547664" y="1916832"/>
            <a:ext cx="7340352" cy="1470025"/>
          </a:xfrm>
        </p:spPr>
        <p:txBody>
          <a:bodyPr>
            <a:noAutofit/>
          </a:bodyPr>
          <a:lstStyle/>
          <a:p>
            <a:r>
              <a:rPr lang="ca-ES" sz="3200" dirty="0"/>
              <a:t>Miquel </a:t>
            </a:r>
            <a:r>
              <a:rPr lang="ca-ES" sz="3200" dirty="0" smtClean="0"/>
              <a:t>Rodrigo-Alsina</a:t>
            </a:r>
            <a:br>
              <a:rPr lang="ca-ES" sz="3200" dirty="0" smtClean="0"/>
            </a:br>
            <a:r>
              <a:rPr lang="ca-ES" sz="3200" dirty="0">
                <a:hlinkClick r:id="rId2"/>
              </a:rPr>
              <a:t>https://www.youtube.com/watch?v=-aBGzpCemcs</a:t>
            </a:r>
            <a:r>
              <a:rPr lang="ca-ES" sz="3200" dirty="0"/>
              <a:t/>
            </a:r>
            <a:br>
              <a:rPr lang="ca-ES" sz="3200" dirty="0"/>
            </a:br>
            <a:r>
              <a:rPr lang="ca-ES" sz="3200" dirty="0"/>
              <a:t/>
            </a:r>
            <a:br>
              <a:rPr lang="ca-ES" sz="3200" dirty="0"/>
            </a:br>
            <a:endParaRPr lang="es-ES" sz="3200" dirty="0"/>
          </a:p>
        </p:txBody>
      </p:sp>
      <p:sp>
        <p:nvSpPr>
          <p:cNvPr id="15" name="14 Subtítulo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6400800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ca-ES" sz="2400" dirty="0" err="1"/>
              <a:t>Realidades</a:t>
            </a:r>
            <a:r>
              <a:rPr lang="ca-ES" sz="2400" dirty="0"/>
              <a:t> </a:t>
            </a:r>
            <a:r>
              <a:rPr lang="ca-ES" sz="2400" dirty="0" err="1"/>
              <a:t>paralelas</a:t>
            </a:r>
            <a:r>
              <a:rPr lang="ca-ES" sz="2400" dirty="0"/>
              <a:t> y </a:t>
            </a:r>
            <a:r>
              <a:rPr lang="ca-ES" sz="2400" dirty="0" err="1"/>
              <a:t>medios</a:t>
            </a:r>
            <a:endParaRPr lang="ca-ES" sz="2400" dirty="0"/>
          </a:p>
          <a:p>
            <a:pPr lvl="0"/>
            <a:r>
              <a:rPr lang="ca-ES" sz="2400" dirty="0">
                <a:hlinkClick r:id="rId3"/>
              </a:rPr>
              <a:t>https://twitter.com/ajplusespanol/status/925271130184617984?s=03</a:t>
            </a:r>
            <a:endParaRPr lang="ca-ES" sz="2400" dirty="0"/>
          </a:p>
        </p:txBody>
      </p:sp>
      <p:pic>
        <p:nvPicPr>
          <p:cNvPr id="16" name="15 Imagen" descr="logo_unica_granmodaz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92" y="250726"/>
            <a:ext cx="1044624" cy="109004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2" name="11 Imagen" descr="79477esnegr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1556792"/>
            <a:ext cx="1252097" cy="42959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446033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01752" y="653824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400" b="1" dirty="0" err="1">
                <a:ea typeface="ＭＳ Ｐゴシック" pitchFamily="34" charset="-128"/>
              </a:rPr>
              <a:t>Projectes</a:t>
            </a:r>
            <a:r>
              <a:rPr lang="es-ES" sz="2400" b="1" dirty="0">
                <a:ea typeface="ＭＳ Ｐゴシック" pitchFamily="34" charset="-128"/>
              </a:rPr>
              <a:t> de recerca </a:t>
            </a:r>
            <a:r>
              <a:rPr lang="es-ES" sz="2400" b="1" dirty="0" err="1">
                <a:ea typeface="ＭＳ Ｐゴシック" pitchFamily="34" charset="-128"/>
              </a:rPr>
              <a:t>actuals</a:t>
            </a:r>
            <a:endParaRPr lang="es-ES" sz="2400" b="1" dirty="0">
              <a:ea typeface="ＭＳ Ｐゴシック" pitchFamily="34" charset="-128"/>
            </a:endParaRPr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301752" y="1772816"/>
            <a:ext cx="850392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" sz="1800" dirty="0" err="1">
                <a:ea typeface="ＭＳ Ｐゴシック" pitchFamily="34" charset="-128"/>
              </a:rPr>
              <a:t>Comunicació</a:t>
            </a:r>
            <a:r>
              <a:rPr lang="es-ES" sz="1800" dirty="0">
                <a:ea typeface="ＭＳ Ｐゴシック" pitchFamily="34" charset="-128"/>
              </a:rPr>
              <a:t> Política i Audiovisual</a:t>
            </a:r>
          </a:p>
          <a:p>
            <a:pPr lvl="1">
              <a:lnSpc>
                <a:spcPct val="80000"/>
              </a:lnSpc>
            </a:pPr>
            <a:r>
              <a:rPr lang="es-ES_tradnl" altLang="ja-JP" sz="1600" b="1" dirty="0">
                <a:solidFill>
                  <a:schemeClr val="bg1">
                    <a:lumMod val="50000"/>
                  </a:schemeClr>
                </a:solidFill>
              </a:rPr>
              <a:t>“Co</a:t>
            </a:r>
            <a:r>
              <a:rPr lang="es-ES_tradnl" sz="1600" b="1" dirty="0">
                <a:solidFill>
                  <a:schemeClr val="bg1">
                    <a:lumMod val="50000"/>
                  </a:schemeClr>
                </a:solidFill>
              </a:rPr>
              <a:t>municar en situaciones de emergencia. Herramientas 2.0 y nuevos protocolos en la gestión eficiente de la comunicación de emergencia”</a:t>
            </a:r>
            <a:r>
              <a:rPr lang="es-ES" altLang="ja-JP" sz="1600" dirty="0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bg1">
                    <a:lumMod val="50000"/>
                  </a:schemeClr>
                </a:solidFill>
                <a:latin typeface="Verdana" pitchFamily="34" charset="0"/>
                <a:ea typeface="ＭＳ Ｐゴシック" pitchFamily="34" charset="-128"/>
              </a:rPr>
              <a:t>. </a:t>
            </a:r>
            <a:r>
              <a:rPr lang="es-ES_tradnl" sz="1600" b="1" dirty="0" err="1">
                <a:solidFill>
                  <a:schemeClr val="bg1">
                    <a:lumMod val="50000"/>
                  </a:schemeClr>
                </a:solidFill>
              </a:rPr>
              <a:t>Fundació</a:t>
            </a:r>
            <a:r>
              <a:rPr lang="es-ES_tradnl" sz="1600" b="1" dirty="0">
                <a:solidFill>
                  <a:schemeClr val="bg1">
                    <a:lumMod val="50000"/>
                  </a:schemeClr>
                </a:solidFill>
              </a:rPr>
              <a:t> BBVA. IP: Dr. </a:t>
            </a:r>
            <a:r>
              <a:rPr lang="fr-FR" sz="1600" b="1" dirty="0">
                <a:solidFill>
                  <a:schemeClr val="bg1">
                    <a:lumMod val="50000"/>
                  </a:schemeClr>
                </a:solidFill>
              </a:rPr>
              <a:t>Carles Pont-</a:t>
            </a:r>
            <a:r>
              <a:rPr lang="fr-FR" sz="1600" b="1" dirty="0" err="1">
                <a:solidFill>
                  <a:schemeClr val="bg1">
                    <a:lumMod val="50000"/>
                  </a:schemeClr>
                </a:solidFill>
              </a:rPr>
              <a:t>Sorribes</a:t>
            </a:r>
            <a:endParaRPr lang="fr-FR" sz="1600" b="1" dirty="0">
              <a:solidFill>
                <a:schemeClr val="bg1">
                  <a:lumMod val="50000"/>
                </a:schemeClr>
              </a:solidFill>
            </a:endParaRPr>
          </a:p>
          <a:p>
            <a:pPr lvl="1">
              <a:lnSpc>
                <a:spcPct val="80000"/>
              </a:lnSpc>
            </a:pPr>
            <a:endParaRPr lang="es-ES" sz="1500" dirty="0">
              <a:solidFill>
                <a:srgbClr val="7F7F7F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" sz="1800" dirty="0" err="1">
                <a:ea typeface="ＭＳ Ｐゴシック" pitchFamily="34" charset="-128"/>
              </a:rPr>
              <a:t>Comunicació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Educació</a:t>
            </a:r>
            <a:endParaRPr lang="es-ES" sz="18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s-ES_tradnl" sz="1600" b="1" dirty="0">
                <a:solidFill>
                  <a:srgbClr val="7F7F7F"/>
                </a:solidFill>
              </a:rPr>
              <a:t>"Competencias mediáticas de la ciudadanía en medios digitales emergentes (</a:t>
            </a:r>
            <a:r>
              <a:rPr lang="es-ES_tradnl" sz="1600" b="1" dirty="0" err="1">
                <a:solidFill>
                  <a:srgbClr val="7F7F7F"/>
                </a:solidFill>
              </a:rPr>
              <a:t>smartphones</a:t>
            </a:r>
            <a:r>
              <a:rPr lang="es-ES_tradnl" sz="1600" b="1" dirty="0">
                <a:solidFill>
                  <a:srgbClr val="7F7F7F"/>
                </a:solidFill>
              </a:rPr>
              <a:t> y </a:t>
            </a:r>
            <a:r>
              <a:rPr lang="es-ES_tradnl" sz="1600" b="1" dirty="0" err="1">
                <a:solidFill>
                  <a:srgbClr val="7F7F7F"/>
                </a:solidFill>
              </a:rPr>
              <a:t>tablets</a:t>
            </a:r>
            <a:r>
              <a:rPr lang="es-ES_tradnl" sz="1600" b="1" dirty="0">
                <a:solidFill>
                  <a:srgbClr val="7F7F7F"/>
                </a:solidFill>
              </a:rPr>
              <a:t>): Prácticas innovadoras y estrategias </a:t>
            </a:r>
            <a:r>
              <a:rPr lang="es-ES_tradnl" sz="1600" b="1" dirty="0" err="1">
                <a:solidFill>
                  <a:srgbClr val="7F7F7F"/>
                </a:solidFill>
              </a:rPr>
              <a:t>educomunicativas</a:t>
            </a:r>
            <a:r>
              <a:rPr lang="es-ES_tradnl" sz="1600" b="1" dirty="0">
                <a:solidFill>
                  <a:srgbClr val="7F7F7F"/>
                </a:solidFill>
              </a:rPr>
              <a:t> en contextos múltiples”. Ministerio de Economía y Competitividad (2016-2018). IP: </a:t>
            </a:r>
            <a:r>
              <a:rPr lang="es-ES_tradnl" sz="1600" b="1" dirty="0" err="1">
                <a:solidFill>
                  <a:srgbClr val="7F7F7F"/>
                </a:solidFill>
              </a:rPr>
              <a:t>Mònica</a:t>
            </a:r>
            <a:r>
              <a:rPr lang="es-ES_tradnl" sz="1600" b="1" dirty="0">
                <a:solidFill>
                  <a:srgbClr val="7F7F7F"/>
                </a:solidFill>
              </a:rPr>
              <a:t>-Figueras</a:t>
            </a:r>
            <a:endParaRPr lang="es-ES" sz="15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" sz="1800" dirty="0" err="1">
                <a:ea typeface="ＭＳ Ｐゴシック" pitchFamily="34" charset="-128"/>
              </a:rPr>
              <a:t>Comunicació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Interculturalitat</a:t>
            </a:r>
            <a:endParaRPr lang="es-ES" sz="18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s-ES" sz="16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r>
              <a:rPr lang="es-ES" sz="1800" dirty="0" err="1">
                <a:solidFill>
                  <a:srgbClr val="000000"/>
                </a:solidFill>
                <a:ea typeface="ＭＳ Ｐゴシック" pitchFamily="34" charset="-128"/>
              </a:rPr>
              <a:t>Comunicació</a:t>
            </a:r>
            <a:r>
              <a:rPr lang="es-ES" sz="1800" dirty="0">
                <a:solidFill>
                  <a:srgbClr val="000000"/>
                </a:solidFill>
                <a:ea typeface="ＭＳ Ｐゴシック" pitchFamily="34" charset="-128"/>
              </a:rPr>
              <a:t> i i </a:t>
            </a:r>
            <a:r>
              <a:rPr lang="es-ES" sz="1800" dirty="0" err="1">
                <a:solidFill>
                  <a:srgbClr val="000000"/>
                </a:solidFill>
                <a:ea typeface="ＭＳ Ｐゴシック" pitchFamily="34" charset="-128"/>
              </a:rPr>
              <a:t>Grups</a:t>
            </a:r>
            <a:r>
              <a:rPr lang="es-ES" sz="1800" dirty="0">
                <a:solidFill>
                  <a:srgbClr val="000000"/>
                </a:solidFill>
                <a:ea typeface="ＭＳ Ｐゴシック" pitchFamily="34" charset="-128"/>
              </a:rPr>
              <a:t> </a:t>
            </a:r>
            <a:r>
              <a:rPr lang="es-ES" sz="1800" dirty="0" err="1">
                <a:solidFill>
                  <a:srgbClr val="000000"/>
                </a:solidFill>
                <a:ea typeface="ＭＳ Ｐゴシック" pitchFamily="34" charset="-128"/>
              </a:rPr>
              <a:t>d'Influència</a:t>
            </a:r>
            <a:r>
              <a:rPr lang="es-ES" sz="1800" dirty="0">
                <a:solidFill>
                  <a:srgbClr val="000000"/>
                </a:solidFill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s-ES" sz="18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it-IT" sz="1800" dirty="0" err="1"/>
              <a:t>Entreteniment</a:t>
            </a:r>
            <a:r>
              <a:rPr lang="it-IT" sz="1800" dirty="0"/>
              <a:t> </a:t>
            </a:r>
            <a:r>
              <a:rPr lang="it-IT" sz="1800" dirty="0" err="1"/>
              <a:t>mediàtic</a:t>
            </a:r>
            <a:r>
              <a:rPr lang="it-IT" sz="1800" dirty="0"/>
              <a:t> i </a:t>
            </a:r>
            <a:r>
              <a:rPr lang="it-IT" sz="1800" dirty="0" err="1"/>
              <a:t>videojocs</a:t>
            </a:r>
            <a:endParaRPr lang="es-ES" sz="1800" dirty="0">
              <a:solidFill>
                <a:srgbClr val="000000"/>
              </a:solidFill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s-ES_tradnl" sz="1600" b="1" dirty="0">
                <a:solidFill>
                  <a:srgbClr val="7F7F7F"/>
                </a:solidFill>
              </a:rPr>
              <a:t>“Héroes de la Crisis. Narrativa y discurso social en la cultura popular contemporánea”. Ministerio de Economía y Competitividad (2015-2017). IP: Dra. </a:t>
            </a:r>
            <a:r>
              <a:rPr lang="es-ES_tradnl" sz="1600" b="1" dirty="0" err="1">
                <a:solidFill>
                  <a:srgbClr val="7F7F7F"/>
                </a:solidFill>
              </a:rPr>
              <a:t>Mercè</a:t>
            </a:r>
            <a:r>
              <a:rPr lang="es-ES_tradnl" sz="1600" b="1" dirty="0">
                <a:solidFill>
                  <a:srgbClr val="7F7F7F"/>
                </a:solidFill>
              </a:rPr>
              <a:t> Oliva i Dr. </a:t>
            </a:r>
            <a:r>
              <a:rPr lang="es-ES" sz="1600" b="1" dirty="0">
                <a:solidFill>
                  <a:srgbClr val="7F7F7F"/>
                </a:solidFill>
              </a:rPr>
              <a:t>O</a:t>
            </a:r>
            <a:r>
              <a:rPr lang="es-ES_tradnl" sz="1600" b="1" dirty="0" err="1">
                <a:solidFill>
                  <a:srgbClr val="7F7F7F"/>
                </a:solidFill>
              </a:rPr>
              <a:t>liver</a:t>
            </a:r>
            <a:r>
              <a:rPr lang="es-ES_tradnl" sz="1600" b="1" dirty="0">
                <a:solidFill>
                  <a:srgbClr val="7F7F7F"/>
                </a:solidFill>
              </a:rPr>
              <a:t> Pérez-Latorre</a:t>
            </a:r>
            <a:endParaRPr lang="es-ES" sz="1500" dirty="0">
              <a:solidFill>
                <a:srgbClr val="7F7F7F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s-ES" sz="1500" dirty="0">
              <a:ea typeface="ＭＳ Ｐゴシック" pitchFamily="34" charset="-128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 descr="logo_unica_granmodazu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9" name="18 Imagen" descr="79477esnegr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01752" y="653824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400" b="1" dirty="0" err="1">
                <a:ea typeface="ＭＳ Ｐゴシック" pitchFamily="34" charset="-128"/>
              </a:rPr>
              <a:t>Projectes</a:t>
            </a:r>
            <a:r>
              <a:rPr lang="es-ES" sz="2400" b="1" dirty="0">
                <a:ea typeface="ＭＳ Ｐゴシック" pitchFamily="34" charset="-128"/>
              </a:rPr>
              <a:t> de recerca </a:t>
            </a:r>
            <a:r>
              <a:rPr lang="es-ES" sz="2400" b="1" dirty="0" err="1">
                <a:ea typeface="ＭＳ Ｐゴシック" pitchFamily="34" charset="-128"/>
              </a:rPr>
              <a:t>actuals</a:t>
            </a:r>
            <a:endParaRPr lang="es-ES" sz="2400" b="1" dirty="0">
              <a:ea typeface="ＭＳ Ｐゴシック" pitchFamily="34" charset="-128"/>
            </a:endParaRPr>
          </a:p>
        </p:txBody>
      </p:sp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301752" y="1772816"/>
            <a:ext cx="850392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s-ES" sz="1800" dirty="0" err="1">
                <a:ea typeface="ＭＳ Ｐゴシック" pitchFamily="34" charset="-128"/>
              </a:rPr>
              <a:t>Comunicació</a:t>
            </a:r>
            <a:r>
              <a:rPr lang="es-ES" sz="1800" dirty="0">
                <a:ea typeface="ＭＳ Ｐゴシック" pitchFamily="34" charset="-128"/>
              </a:rPr>
              <a:t> en </a:t>
            </a:r>
            <a:r>
              <a:rPr lang="es-ES" sz="1800" dirty="0" err="1">
                <a:ea typeface="ＭＳ Ｐゴシック" pitchFamily="34" charset="-128"/>
              </a:rPr>
              <a:t>l’era</a:t>
            </a:r>
            <a:r>
              <a:rPr lang="es-ES" sz="1800" dirty="0">
                <a:ea typeface="ＭＳ Ｐゴシック" pitchFamily="34" charset="-128"/>
              </a:rPr>
              <a:t> digital</a:t>
            </a:r>
          </a:p>
          <a:p>
            <a:pPr lvl="1">
              <a:lnSpc>
                <a:spcPct val="80000"/>
              </a:lnSpc>
            </a:pPr>
            <a:r>
              <a:rPr lang="es-ES_tradnl" sz="1600" b="1" dirty="0">
                <a:solidFill>
                  <a:srgbClr val="7F7F7F"/>
                </a:solidFill>
              </a:rPr>
              <a:t>“Big data, </a:t>
            </a:r>
            <a:r>
              <a:rPr lang="es-ES_tradnl" sz="1600" b="1" dirty="0" err="1">
                <a:solidFill>
                  <a:srgbClr val="7F7F7F"/>
                </a:solidFill>
              </a:rPr>
              <a:t>xarxes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socials</a:t>
            </a:r>
            <a:r>
              <a:rPr lang="es-ES_tradnl" sz="1600" b="1" dirty="0">
                <a:solidFill>
                  <a:srgbClr val="7F7F7F"/>
                </a:solidFill>
              </a:rPr>
              <a:t> i </a:t>
            </a:r>
            <a:r>
              <a:rPr lang="es-ES_tradnl" sz="1600" b="1" dirty="0" err="1">
                <a:solidFill>
                  <a:srgbClr val="7F7F7F"/>
                </a:solidFill>
              </a:rPr>
              <a:t>periodisme</a:t>
            </a:r>
            <a:r>
              <a:rPr lang="es-ES_tradnl" sz="1600" b="1" dirty="0">
                <a:solidFill>
                  <a:srgbClr val="7F7F7F"/>
                </a:solidFill>
              </a:rPr>
              <a:t> de </a:t>
            </a:r>
            <a:r>
              <a:rPr lang="es-ES_tradnl" sz="1600" b="1" dirty="0" err="1">
                <a:solidFill>
                  <a:srgbClr val="7F7F7F"/>
                </a:solidFill>
              </a:rPr>
              <a:t>dades</a:t>
            </a:r>
            <a:r>
              <a:rPr lang="es-ES_tradnl" sz="1600" b="1" dirty="0">
                <a:solidFill>
                  <a:srgbClr val="7F7F7F"/>
                </a:solidFill>
              </a:rPr>
              <a:t>: </a:t>
            </a:r>
            <a:r>
              <a:rPr lang="es-ES_tradnl" sz="1600" b="1" dirty="0" err="1">
                <a:solidFill>
                  <a:srgbClr val="7F7F7F"/>
                </a:solidFill>
              </a:rPr>
              <a:t>aplicació</a:t>
            </a:r>
            <a:r>
              <a:rPr lang="es-ES_tradnl" sz="1600" b="1" dirty="0">
                <a:solidFill>
                  <a:srgbClr val="7F7F7F"/>
                </a:solidFill>
              </a:rPr>
              <a:t> de les </a:t>
            </a:r>
            <a:r>
              <a:rPr lang="es-ES_tradnl" sz="1600" b="1" dirty="0" err="1">
                <a:solidFill>
                  <a:srgbClr val="7F7F7F"/>
                </a:solidFill>
              </a:rPr>
              <a:t>eines</a:t>
            </a:r>
            <a:r>
              <a:rPr lang="es-ES_tradnl" sz="1600" b="1" dirty="0">
                <a:solidFill>
                  <a:srgbClr val="7F7F7F"/>
                </a:solidFill>
              </a:rPr>
              <a:t> de </a:t>
            </a:r>
            <a:r>
              <a:rPr lang="es-ES_tradnl" sz="1600" b="1" dirty="0" err="1">
                <a:solidFill>
                  <a:srgbClr val="7F7F7F"/>
                </a:solidFill>
              </a:rPr>
              <a:t>monitoratge</a:t>
            </a:r>
            <a:r>
              <a:rPr lang="es-ES_tradnl" sz="1600" b="1" dirty="0">
                <a:solidFill>
                  <a:srgbClr val="7F7F7F"/>
                </a:solidFill>
              </a:rPr>
              <a:t> a </a:t>
            </a:r>
            <a:r>
              <a:rPr lang="es-ES_tradnl" sz="1600" b="1" dirty="0" err="1">
                <a:solidFill>
                  <a:srgbClr val="7F7F7F"/>
                </a:solidFill>
              </a:rPr>
              <a:t>l'anàlisi</a:t>
            </a:r>
            <a:r>
              <a:rPr lang="es-ES_tradnl" sz="1600" b="1" dirty="0">
                <a:solidFill>
                  <a:srgbClr val="7F7F7F"/>
                </a:solidFill>
              </a:rPr>
              <a:t> de </a:t>
            </a:r>
            <a:r>
              <a:rPr lang="es-ES_tradnl" sz="1600" b="1" dirty="0" err="1">
                <a:solidFill>
                  <a:srgbClr val="7F7F7F"/>
                </a:solidFill>
              </a:rPr>
              <a:t>fonts</a:t>
            </a:r>
            <a:r>
              <a:rPr lang="es-ES_tradnl" sz="1600" b="1" dirty="0">
                <a:solidFill>
                  <a:srgbClr val="7F7F7F"/>
                </a:solidFill>
              </a:rPr>
              <a:t> i </a:t>
            </a:r>
            <a:r>
              <a:rPr lang="es-ES_tradnl" sz="1600" b="1" dirty="0" err="1">
                <a:solidFill>
                  <a:srgbClr val="7F7F7F"/>
                </a:solidFill>
              </a:rPr>
              <a:t>continguts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periodístics</a:t>
            </a:r>
            <a:r>
              <a:rPr lang="es-ES_tradnl" sz="1600" b="1" dirty="0">
                <a:solidFill>
                  <a:srgbClr val="7F7F7F"/>
                </a:solidFill>
              </a:rPr>
              <a:t>”. Ministerio de Economía y Competitividad (2014-2017). IP: Dra. Montse Quesada</a:t>
            </a:r>
          </a:p>
          <a:p>
            <a:pPr lvl="1">
              <a:lnSpc>
                <a:spcPct val="80000"/>
              </a:lnSpc>
            </a:pPr>
            <a:endParaRPr lang="es-ES" sz="15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s-ES_tradnl" sz="1600" b="1" dirty="0">
                <a:solidFill>
                  <a:srgbClr val="7F7F7F"/>
                </a:solidFill>
              </a:rPr>
              <a:t>“</a:t>
            </a:r>
            <a:r>
              <a:rPr lang="es-ES_tradnl" sz="1600" b="1" dirty="0" err="1">
                <a:solidFill>
                  <a:srgbClr val="7F7F7F"/>
                </a:solidFill>
              </a:rPr>
              <a:t>Transmedia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Literacy</a:t>
            </a:r>
            <a:r>
              <a:rPr lang="es-ES_tradnl" sz="1600" b="1" dirty="0">
                <a:solidFill>
                  <a:srgbClr val="7F7F7F"/>
                </a:solidFill>
              </a:rPr>
              <a:t>: </a:t>
            </a:r>
            <a:r>
              <a:rPr lang="es-ES_tradnl" sz="1600" b="1" dirty="0" err="1">
                <a:solidFill>
                  <a:srgbClr val="7F7F7F"/>
                </a:solidFill>
              </a:rPr>
              <a:t>Exploiting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transmedia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skills</a:t>
            </a:r>
            <a:r>
              <a:rPr lang="es-ES_tradnl" sz="1600" b="1" dirty="0">
                <a:solidFill>
                  <a:srgbClr val="7F7F7F"/>
                </a:solidFill>
              </a:rPr>
              <a:t> and informal </a:t>
            </a:r>
            <a:r>
              <a:rPr lang="es-ES_tradnl" sz="1600" b="1" dirty="0" err="1">
                <a:solidFill>
                  <a:srgbClr val="7F7F7F"/>
                </a:solidFill>
              </a:rPr>
              <a:t>learning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strategies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to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improve</a:t>
            </a:r>
            <a:r>
              <a:rPr lang="es-ES_tradnl" sz="1600" b="1" dirty="0">
                <a:solidFill>
                  <a:srgbClr val="7F7F7F"/>
                </a:solidFill>
              </a:rPr>
              <a:t> formal </a:t>
            </a:r>
            <a:r>
              <a:rPr lang="es-ES_tradnl" sz="1600" b="1" dirty="0" err="1">
                <a:solidFill>
                  <a:srgbClr val="7F7F7F"/>
                </a:solidFill>
              </a:rPr>
              <a:t>education</a:t>
            </a:r>
            <a:r>
              <a:rPr lang="es-ES_tradnl" sz="1600" b="1" dirty="0">
                <a:solidFill>
                  <a:srgbClr val="7F7F7F"/>
                </a:solidFill>
              </a:rPr>
              <a:t>”. </a:t>
            </a:r>
            <a:r>
              <a:rPr lang="es-ES_tradnl" sz="1600" b="1" dirty="0" err="1">
                <a:solidFill>
                  <a:srgbClr val="7F7F7F"/>
                </a:solidFill>
              </a:rPr>
              <a:t>Research</a:t>
            </a:r>
            <a:r>
              <a:rPr lang="es-ES_tradnl" sz="1600" b="1" dirty="0">
                <a:solidFill>
                  <a:srgbClr val="7F7F7F"/>
                </a:solidFill>
              </a:rPr>
              <a:t> and </a:t>
            </a:r>
            <a:r>
              <a:rPr lang="es-ES_tradnl" sz="1600" b="1" dirty="0" err="1">
                <a:solidFill>
                  <a:srgbClr val="7F7F7F"/>
                </a:solidFill>
              </a:rPr>
              <a:t>Innovation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actions</a:t>
            </a:r>
            <a:r>
              <a:rPr lang="es-ES_tradnl" sz="1600" b="1" dirty="0">
                <a:solidFill>
                  <a:srgbClr val="7F7F7F"/>
                </a:solidFill>
              </a:rPr>
              <a:t>. </a:t>
            </a:r>
            <a:r>
              <a:rPr lang="es-ES_tradnl" sz="1600" b="1" dirty="0" err="1">
                <a:solidFill>
                  <a:srgbClr val="7F7F7F"/>
                </a:solidFill>
              </a:rPr>
              <a:t>European</a:t>
            </a:r>
            <a:r>
              <a:rPr lang="es-ES_tradnl" sz="1600" b="1" dirty="0">
                <a:solidFill>
                  <a:srgbClr val="7F7F7F"/>
                </a:solidFill>
              </a:rPr>
              <a:t> </a:t>
            </a:r>
            <a:r>
              <a:rPr lang="es-ES_tradnl" sz="1600" b="1" dirty="0" err="1">
                <a:solidFill>
                  <a:srgbClr val="7F7F7F"/>
                </a:solidFill>
              </a:rPr>
              <a:t>Horizon</a:t>
            </a:r>
            <a:r>
              <a:rPr lang="es-ES_tradnl" sz="1600" b="1" dirty="0">
                <a:solidFill>
                  <a:srgbClr val="7F7F7F"/>
                </a:solidFill>
              </a:rPr>
              <a:t> 2020 (2015-2018). IP: Dr. Carlos A. </a:t>
            </a:r>
            <a:r>
              <a:rPr lang="es-ES_tradnl" sz="1600" b="1" dirty="0" err="1">
                <a:solidFill>
                  <a:srgbClr val="7F7F7F"/>
                </a:solidFill>
              </a:rPr>
              <a:t>Scolari</a:t>
            </a:r>
            <a:endParaRPr lang="es-ES" sz="1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7F7F7F"/>
              </a:solidFill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es-ES" sz="1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999999"/>
              </a:solidFill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s-ES_tradnl" sz="1600" b="1" dirty="0" err="1">
                <a:solidFill>
                  <a:srgbClr val="7F7F7F"/>
                </a:solidFill>
              </a:rPr>
              <a:t>Transalfabetismos</a:t>
            </a:r>
            <a:r>
              <a:rPr lang="es-ES_tradnl" sz="1600" b="1" dirty="0">
                <a:solidFill>
                  <a:srgbClr val="7F7F7F"/>
                </a:solidFill>
              </a:rPr>
              <a:t>. Competencias </a:t>
            </a:r>
            <a:r>
              <a:rPr lang="es-ES_tradnl" sz="1600" b="1" dirty="0" err="1">
                <a:solidFill>
                  <a:srgbClr val="7F7F7F"/>
                </a:solidFill>
              </a:rPr>
              <a:t>transmedia</a:t>
            </a:r>
            <a:r>
              <a:rPr lang="es-ES_tradnl" sz="1600" b="1" dirty="0">
                <a:solidFill>
                  <a:srgbClr val="7F7F7F"/>
                </a:solidFill>
              </a:rPr>
              <a:t> y estrategias informales de aprendizaje de los adolescentes. Ministerio de Economía y Competitividad (2015-2017). IP: Dr. Carlos A. </a:t>
            </a:r>
            <a:r>
              <a:rPr lang="es-ES_tradnl" sz="1600" b="1" dirty="0" err="1">
                <a:solidFill>
                  <a:srgbClr val="7F7F7F"/>
                </a:solidFill>
              </a:rPr>
              <a:t>Scolari</a:t>
            </a:r>
            <a:endParaRPr lang="es-ES" sz="1600" dirty="0">
              <a:ln>
                <a:solidFill>
                  <a:schemeClr val="bg1">
                    <a:lumMod val="65000"/>
                  </a:schemeClr>
                </a:solidFill>
              </a:ln>
              <a:solidFill>
                <a:srgbClr val="7F7F7F"/>
              </a:solidFill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buNone/>
            </a:pPr>
            <a:endParaRPr lang="es-ES" sz="1500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s-ES" sz="1800" dirty="0" err="1">
                <a:ea typeface="ＭＳ Ｐゴシック" pitchFamily="34" charset="-128"/>
              </a:rPr>
              <a:t>Anàlisi</a:t>
            </a:r>
            <a:r>
              <a:rPr lang="es-ES" sz="1800" dirty="0">
                <a:ea typeface="ＭＳ Ｐゴシック" pitchFamily="34" charset="-128"/>
              </a:rPr>
              <a:t> de la </a:t>
            </a:r>
            <a:r>
              <a:rPr lang="es-ES" sz="1800" dirty="0" err="1">
                <a:ea typeface="ＭＳ Ｐゴシック" pitchFamily="34" charset="-128"/>
              </a:rPr>
              <a:t>Producció</a:t>
            </a:r>
            <a:r>
              <a:rPr lang="es-ES" sz="1800" dirty="0">
                <a:ea typeface="ＭＳ Ｐゴシック" pitchFamily="34" charset="-128"/>
              </a:rPr>
              <a:t> Audiovisual</a:t>
            </a:r>
          </a:p>
          <a:p>
            <a:pPr lvl="1">
              <a:lnSpc>
                <a:spcPct val="80000"/>
              </a:lnSpc>
            </a:pPr>
            <a:r>
              <a:rPr lang="es-ES" sz="1400" dirty="0">
                <a:ea typeface="ＭＳ Ｐゴシック" pitchFamily="34" charset="-128"/>
                <a:hlinkClick r:id="rId4"/>
              </a:rPr>
              <a:t>http://www.upf.edu/depeca/opa/</a:t>
            </a:r>
            <a:endParaRPr lang="es-ES" sz="1400" dirty="0">
              <a:ea typeface="ＭＳ Ｐゴシック" pitchFamily="34" charset="-128"/>
            </a:endParaRPr>
          </a:p>
          <a:p>
            <a:pPr lvl="1">
              <a:lnSpc>
                <a:spcPct val="80000"/>
              </a:lnSpc>
            </a:pPr>
            <a:endParaRPr lang="es-ES" sz="14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s-ES" sz="15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s-ES" sz="1500" dirty="0">
              <a:ea typeface="ＭＳ Ｐゴシック" pitchFamily="34" charset="-128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0" name="9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 descr="logo_unica_granmodazu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9" name="18 Imagen" descr="79477esnegr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32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301752" y="653824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es-ES" sz="2400" b="1" dirty="0">
                <a:ea typeface="ＭＳ Ｐゴシック" pitchFamily="34" charset="-128"/>
              </a:rPr>
              <a:t>UNICA</a:t>
            </a:r>
          </a:p>
        </p:txBody>
      </p:sp>
      <p:sp>
        <p:nvSpPr>
          <p:cNvPr id="10" name="2 Marcador de contenido"/>
          <p:cNvSpPr>
            <a:spLocks noGrp="1"/>
          </p:cNvSpPr>
          <p:nvPr>
            <p:ph idx="1"/>
          </p:nvPr>
        </p:nvSpPr>
        <p:spPr>
          <a:xfrm>
            <a:off x="301752" y="2060848"/>
            <a:ext cx="8503920" cy="45720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s-ES" sz="1800" dirty="0">
                <a:ea typeface="ＭＳ Ｐゴシック" pitchFamily="34" charset="-128"/>
              </a:rPr>
              <a:t>UNICA aplica </a:t>
            </a:r>
            <a:r>
              <a:rPr lang="es-ES" sz="1800" dirty="0" err="1">
                <a:ea typeface="ＭＳ Ｐゴシック" pitchFamily="34" charset="-128"/>
              </a:rPr>
              <a:t>metodologies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d'estudi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d'anàlisi</a:t>
            </a:r>
            <a:r>
              <a:rPr lang="es-ES" sz="1800" dirty="0">
                <a:ea typeface="ＭＳ Ｐゴシック" pitchFamily="34" charset="-128"/>
              </a:rPr>
              <a:t> de </a:t>
            </a:r>
            <a:r>
              <a:rPr lang="es-ES" sz="1800" dirty="0" err="1">
                <a:ea typeface="ＭＳ Ｐゴシック" pitchFamily="34" charset="-128"/>
              </a:rPr>
              <a:t>caràcter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pluridisciplinari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interdisciplinari</a:t>
            </a:r>
            <a:r>
              <a:rPr lang="es-ES" sz="1800" dirty="0">
                <a:ea typeface="ＭＳ Ｐゴシック" pitchFamily="34" charset="-128"/>
              </a:rPr>
              <a:t>, sota </a:t>
            </a:r>
            <a:r>
              <a:rPr lang="es-ES" sz="1800" dirty="0" err="1">
                <a:ea typeface="ＭＳ Ｐゴシック" pitchFamily="34" charset="-128"/>
              </a:rPr>
              <a:t>l'enfocament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predominant</a:t>
            </a:r>
            <a:r>
              <a:rPr lang="es-ES" sz="1800" dirty="0">
                <a:ea typeface="ＭＳ Ｐゴシック" pitchFamily="34" charset="-128"/>
              </a:rPr>
              <a:t> de les </a:t>
            </a:r>
            <a:r>
              <a:rPr lang="es-ES" sz="1800" dirty="0" err="1">
                <a:ea typeface="ＭＳ Ｐゴシック" pitchFamily="34" charset="-128"/>
              </a:rPr>
              <a:t>ciències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socials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humanístiques</a:t>
            </a:r>
            <a:r>
              <a:rPr lang="es-ES" sz="1800" dirty="0">
                <a:ea typeface="ＭＳ Ｐゴシック" pitchFamily="34" charset="-128"/>
              </a:rPr>
              <a:t>.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s-ES" sz="1800" dirty="0">
              <a:ea typeface="ＭＳ Ｐゴシック" pitchFamily="34" charset="-128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s-ES" sz="1800" dirty="0">
                <a:ea typeface="ＭＳ Ｐゴシック" pitchFamily="34" charset="-128"/>
              </a:rPr>
              <a:t>UNICA </a:t>
            </a:r>
            <a:r>
              <a:rPr lang="es-ES" sz="1800" dirty="0" err="1">
                <a:ea typeface="ＭＳ Ｐゴシック" pitchFamily="34" charset="-128"/>
              </a:rPr>
              <a:t>ofereix</a:t>
            </a:r>
            <a:r>
              <a:rPr lang="es-ES" sz="1800" dirty="0">
                <a:ea typeface="ＭＳ Ｐゴシック" pitchFamily="34" charset="-128"/>
              </a:rPr>
              <a:t> un </a:t>
            </a:r>
            <a:r>
              <a:rPr lang="es-ES" sz="1800" dirty="0" err="1">
                <a:ea typeface="ＭＳ Ｐゴシック" pitchFamily="34" charset="-128"/>
              </a:rPr>
              <a:t>conjunt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variat</a:t>
            </a:r>
            <a:r>
              <a:rPr lang="es-ES" sz="1800" dirty="0">
                <a:ea typeface="ＭＳ Ｐゴシック" pitchFamily="34" charset="-128"/>
              </a:rPr>
              <a:t> de </a:t>
            </a:r>
            <a:r>
              <a:rPr lang="es-ES" sz="1800" dirty="0" err="1">
                <a:ea typeface="ＭＳ Ｐゴシック" pitchFamily="34" charset="-128"/>
              </a:rPr>
              <a:t>projectes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convenis</a:t>
            </a:r>
            <a:r>
              <a:rPr lang="es-ES" sz="1800" dirty="0">
                <a:ea typeface="ＭＳ Ｐゴシック" pitchFamily="34" charset="-128"/>
              </a:rPr>
              <a:t> de recerca en el camp audiovisual, i també </a:t>
            </a:r>
            <a:r>
              <a:rPr lang="es-ES" sz="1800" dirty="0" err="1">
                <a:ea typeface="ＭＳ Ｐゴシック" pitchFamily="34" charset="-128"/>
              </a:rPr>
              <a:t>serveis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d'assessorament</a:t>
            </a:r>
            <a:r>
              <a:rPr lang="es-ES" sz="1800" dirty="0">
                <a:ea typeface="ＭＳ Ｐゴシック" pitchFamily="34" charset="-128"/>
              </a:rPr>
              <a:t> en el </a:t>
            </a:r>
            <a:r>
              <a:rPr lang="es-ES" sz="1800" dirty="0" err="1">
                <a:ea typeface="ＭＳ Ｐゴシック" pitchFamily="34" charset="-128"/>
              </a:rPr>
              <a:t>disseny</a:t>
            </a:r>
            <a:r>
              <a:rPr lang="es-ES" sz="1800" dirty="0">
                <a:ea typeface="ＭＳ Ｐゴシック" pitchFamily="34" charset="-128"/>
              </a:rPr>
              <a:t> i el </a:t>
            </a:r>
            <a:r>
              <a:rPr lang="es-ES" sz="1800" dirty="0" err="1">
                <a:ea typeface="ＭＳ Ｐゴシック" pitchFamily="34" charset="-128"/>
              </a:rPr>
              <a:t>desplegament</a:t>
            </a:r>
            <a:r>
              <a:rPr lang="es-ES" sz="1800" dirty="0">
                <a:ea typeface="ＭＳ Ｐゴシック" pitchFamily="34" charset="-128"/>
              </a:rPr>
              <a:t> de </a:t>
            </a:r>
            <a:r>
              <a:rPr lang="es-ES" sz="1800" dirty="0" err="1">
                <a:ea typeface="ＭＳ Ｐゴシック" pitchFamily="34" charset="-128"/>
              </a:rPr>
              <a:t>projectes</a:t>
            </a:r>
            <a:r>
              <a:rPr lang="es-ES" sz="1800" dirty="0">
                <a:ea typeface="ＭＳ Ｐゴシック" pitchFamily="34" charset="-128"/>
              </a:rPr>
              <a:t> i </a:t>
            </a:r>
            <a:r>
              <a:rPr lang="es-ES" sz="1800" dirty="0" err="1">
                <a:ea typeface="ＭＳ Ｐゴシック" pitchFamily="34" charset="-128"/>
              </a:rPr>
              <a:t>serveis</a:t>
            </a:r>
            <a:r>
              <a:rPr lang="es-ES" sz="1800" dirty="0">
                <a:ea typeface="ＭＳ Ｐゴシック" pitchFamily="34" charset="-128"/>
              </a:rPr>
              <a:t> de </a:t>
            </a:r>
            <a:r>
              <a:rPr lang="es-ES" sz="1800" dirty="0" err="1">
                <a:ea typeface="ＭＳ Ｐゴシック" pitchFamily="34" charset="-128"/>
              </a:rPr>
              <a:t>formació</a:t>
            </a:r>
            <a:r>
              <a:rPr lang="es-ES" sz="1800" dirty="0">
                <a:ea typeface="ＭＳ Ｐゴシック" pitchFamily="34" charset="-128"/>
              </a:rPr>
              <a:t> en la recerca de </a:t>
            </a:r>
            <a:r>
              <a:rPr lang="es-ES" sz="1800" dirty="0" err="1">
                <a:ea typeface="ＭＳ Ｐゴシック" pitchFamily="34" charset="-128"/>
              </a:rPr>
              <a:t>l'audiovisual</a:t>
            </a:r>
            <a:r>
              <a:rPr lang="es-ES" sz="1800" dirty="0">
                <a:ea typeface="ＭＳ Ｐゴシック" pitchFamily="34" charset="-128"/>
              </a:rPr>
              <a:t>.</a:t>
            </a:r>
          </a:p>
          <a:p>
            <a:pPr eaLnBrk="1" hangingPunct="1">
              <a:lnSpc>
                <a:spcPct val="90000"/>
              </a:lnSpc>
              <a:buNone/>
            </a:pPr>
            <a:endParaRPr lang="es-ES" sz="1800" dirty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s-ES" sz="1800" dirty="0" err="1">
                <a:ea typeface="ＭＳ Ｐゴシック" pitchFamily="34" charset="-128"/>
              </a:rPr>
              <a:t>Més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informació</a:t>
            </a:r>
            <a:r>
              <a:rPr lang="es-ES" sz="1800" dirty="0">
                <a:ea typeface="ＭＳ Ｐゴシック" pitchFamily="34" charset="-128"/>
              </a:rPr>
              <a:t> a: </a:t>
            </a:r>
            <a:r>
              <a:rPr lang="es-ES" sz="1800" dirty="0">
                <a:hlinkClick r:id="rId4"/>
              </a:rPr>
              <a:t>http://unica.upf.edu</a:t>
            </a:r>
            <a:r>
              <a:rPr lang="es-ES" sz="1800" dirty="0"/>
              <a:t> </a:t>
            </a:r>
          </a:p>
          <a:p>
            <a:pPr>
              <a:lnSpc>
                <a:spcPct val="90000"/>
              </a:lnSpc>
            </a:pPr>
            <a:endParaRPr lang="es-ES" sz="24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s-ES" sz="3000" dirty="0"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s-ES" sz="3000" dirty="0">
              <a:ea typeface="ＭＳ Ｐゴシック" pitchFamily="34" charset="-128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2" name="11 Imagen" descr="logo_unica_granmodazu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91326" y="25738"/>
            <a:ext cx="501153" cy="522942"/>
          </a:xfrm>
          <a:prstGeom prst="rect">
            <a:avLst/>
          </a:prstGeom>
        </p:spPr>
      </p:pic>
      <p:pic>
        <p:nvPicPr>
          <p:cNvPr id="13" name="12 Imagen" descr="79477esneg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5285" y="41501"/>
            <a:ext cx="1268363" cy="435171"/>
          </a:xfrm>
          <a:prstGeom prst="rect">
            <a:avLst/>
          </a:prstGeom>
        </p:spPr>
      </p:pic>
      <p:sp>
        <p:nvSpPr>
          <p:cNvPr id="14" name="13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1714500" y="3429000"/>
            <a:ext cx="5572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a-ES" sz="4000" b="1" dirty="0">
                <a:latin typeface="Verdana" pitchFamily="34" charset="0"/>
              </a:rPr>
              <a:t>GRÀCIES</a:t>
            </a:r>
          </a:p>
        </p:txBody>
      </p:sp>
      <p:sp>
        <p:nvSpPr>
          <p:cNvPr id="5" name="4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6 Imagen" descr="logo_unica_granmodaz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8" name="7 Imagen" descr="79477esneg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16 Grupo"/>
          <p:cNvGrpSpPr/>
          <p:nvPr/>
        </p:nvGrpSpPr>
        <p:grpSpPr>
          <a:xfrm>
            <a:off x="-72008" y="0"/>
            <a:ext cx="1475656" cy="6957392"/>
            <a:chOff x="-72008" y="-99392"/>
            <a:chExt cx="2232677" cy="7056784"/>
          </a:xfrm>
          <a:solidFill>
            <a:srgbClr val="00659C"/>
          </a:solidFill>
        </p:grpSpPr>
        <p:sp>
          <p:nvSpPr>
            <p:cNvPr id="5" name="4 Rectángulo"/>
            <p:cNvSpPr/>
            <p:nvPr/>
          </p:nvSpPr>
          <p:spPr>
            <a:xfrm>
              <a:off x="-72008" y="-99392"/>
              <a:ext cx="2123728" cy="705678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ES"/>
            </a:p>
          </p:txBody>
        </p:sp>
        <p:sp>
          <p:nvSpPr>
            <p:cNvPr id="8" name="7 Rectángulo"/>
            <p:cNvSpPr/>
            <p:nvPr/>
          </p:nvSpPr>
          <p:spPr>
            <a:xfrm>
              <a:off x="1833823" y="-99392"/>
              <a:ext cx="326846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s-ES"/>
            </a:p>
          </p:txBody>
        </p:sp>
      </p:grpSp>
      <p:sp>
        <p:nvSpPr>
          <p:cNvPr id="9" name="8 Rectángulo"/>
          <p:cNvSpPr/>
          <p:nvPr/>
        </p:nvSpPr>
        <p:spPr>
          <a:xfrm>
            <a:off x="1259632" y="6525344"/>
            <a:ext cx="7884368" cy="3326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0" y="6597352"/>
            <a:ext cx="9144000" cy="36004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772400" cy="1470025"/>
          </a:xfrm>
        </p:spPr>
        <p:txBody>
          <a:bodyPr>
            <a:noAutofit/>
          </a:bodyPr>
          <a:lstStyle/>
          <a:p>
            <a:r>
              <a:rPr lang="es-ES" sz="3200" b="1" dirty="0">
                <a:ea typeface="ＭＳ Ｐゴシック" pitchFamily="34" charset="-128"/>
              </a:rPr>
              <a:t>UNITAT D'INVESTIGACIÓ EN COMUNICACIÓ AUDIOVISUAL</a:t>
            </a:r>
            <a:br>
              <a:rPr lang="es-ES" sz="3200" b="1" dirty="0">
                <a:ea typeface="ＭＳ Ｐゴシック" pitchFamily="34" charset="-128"/>
              </a:rPr>
            </a:br>
            <a:r>
              <a:rPr lang="ja-JP" altLang="es-ES" sz="3200" b="1">
                <a:ea typeface="ＭＳ Ｐゴシック" pitchFamily="34" charset="-128"/>
              </a:rPr>
              <a:t>“</a:t>
            </a:r>
            <a:r>
              <a:rPr lang="es-ES" altLang="ja-JP" sz="3200" b="1" dirty="0">
                <a:ea typeface="ＭＳ Ｐゴシック" pitchFamily="34" charset="-128"/>
              </a:rPr>
              <a:t>UNICA</a:t>
            </a:r>
            <a:r>
              <a:rPr lang="ja-JP" altLang="es-ES" sz="3200" b="1">
                <a:ea typeface="ＭＳ Ｐゴシック" pitchFamily="34" charset="-128"/>
              </a:rPr>
              <a:t>”</a:t>
            </a:r>
            <a:endParaRPr lang="es-ES" sz="3200" dirty="0"/>
          </a:p>
        </p:txBody>
      </p:sp>
      <p:sp>
        <p:nvSpPr>
          <p:cNvPr id="15" name="14 Subtítulo"/>
          <p:cNvSpPr>
            <a:spLocks noGrp="1"/>
          </p:cNvSpPr>
          <p:nvPr>
            <p:ph type="subTitle" idx="1"/>
          </p:nvPr>
        </p:nvSpPr>
        <p:spPr>
          <a:xfrm>
            <a:off x="1835696" y="3789040"/>
            <a:ext cx="6400800" cy="1752600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sz="2400" dirty="0" err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999999"/>
                </a:solidFill>
                <a:ea typeface="ＭＳ Ｐゴシック" pitchFamily="34" charset="-128"/>
              </a:rPr>
              <a:t>Grup</a:t>
            </a:r>
            <a:r>
              <a:rPr lang="es-ES" sz="2400" dirty="0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 de Recerca </a:t>
            </a:r>
            <a:r>
              <a:rPr lang="es-ES" sz="2400" dirty="0" err="1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Consolidat</a:t>
            </a:r>
            <a:r>
              <a:rPr lang="es-ES" sz="2400" dirty="0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 per la Generalitat de Catalunya (2014-2016)</a:t>
            </a:r>
          </a:p>
          <a:p>
            <a:pPr>
              <a:lnSpc>
                <a:spcPct val="80000"/>
              </a:lnSpc>
            </a:pPr>
            <a:r>
              <a:rPr lang="es-ES" sz="2400" dirty="0" err="1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Sol.licitud</a:t>
            </a:r>
            <a:r>
              <a:rPr lang="es-ES" sz="2400" dirty="0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 (2017-2019)</a:t>
            </a:r>
          </a:p>
          <a:p>
            <a:pPr>
              <a:lnSpc>
                <a:spcPct val="80000"/>
              </a:lnSpc>
            </a:pPr>
            <a:r>
              <a:rPr lang="es-ES" sz="2400" dirty="0" err="1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Departament</a:t>
            </a:r>
            <a:r>
              <a:rPr lang="es-ES" sz="2400" dirty="0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 de </a:t>
            </a:r>
            <a:r>
              <a:rPr lang="es-ES" sz="2400" dirty="0" err="1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Comunicació</a:t>
            </a:r>
            <a:r>
              <a:rPr lang="es-ES" sz="2400" dirty="0">
                <a:ln>
                  <a:solidFill>
                    <a:schemeClr val="bg1">
                      <a:lumMod val="65000"/>
                    </a:schemeClr>
                  </a:solidFill>
                </a:ln>
                <a:ea typeface="ＭＳ Ｐゴシック" pitchFamily="34" charset="-128"/>
              </a:rPr>
              <a:t> de la UPF</a:t>
            </a:r>
          </a:p>
          <a:p>
            <a:endParaRPr lang="es-ES" dirty="0"/>
          </a:p>
        </p:txBody>
      </p:sp>
      <p:pic>
        <p:nvPicPr>
          <p:cNvPr id="16" name="15 Imagen" descr="logo_unica_granmodazu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992" y="250726"/>
            <a:ext cx="1044624" cy="1090042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2" name="11 Imagen" descr="79477esnegr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56792"/>
            <a:ext cx="1252097" cy="429590"/>
          </a:xfrm>
          <a:prstGeom prst="round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8280920" cy="4680520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dirty="0" err="1">
                <a:ea typeface="ＭＳ Ｐゴシック" pitchFamily="34" charset="-128"/>
              </a:rPr>
              <a:t>Critical</a:t>
            </a:r>
            <a:r>
              <a:rPr lang="ca-ES" sz="2400" dirty="0">
                <a:ea typeface="ＭＳ Ｐゴシック" pitchFamily="34" charset="-128"/>
              </a:rPr>
              <a:t> </a:t>
            </a:r>
            <a:r>
              <a:rPr lang="ca-ES" sz="2400" dirty="0" err="1">
                <a:ea typeface="ＭＳ Ｐゴシック" pitchFamily="34" charset="-128"/>
              </a:rPr>
              <a:t>Communication</a:t>
            </a:r>
            <a:r>
              <a:rPr lang="ca-ES" sz="2400" dirty="0">
                <a:ea typeface="ＭＳ Ｐゴシック" pitchFamily="34" charset="-128"/>
              </a:rPr>
              <a:t> (CRITICC)</a:t>
            </a:r>
          </a:p>
          <a:p>
            <a:pPr marL="0" indent="0">
              <a:buNone/>
            </a:pPr>
            <a:endParaRPr lang="ca-ES" sz="24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ca-ES" sz="2400" dirty="0">
                <a:ea typeface="ＭＳ Ｐゴシック" pitchFamily="34" charset="-128"/>
                <a:hlinkClick r:id="rId4"/>
              </a:rPr>
              <a:t>https://www.upf.edu/web/criticc</a:t>
            </a:r>
            <a:endParaRPr lang="ca-ES" sz="24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ca-ES" sz="2400" dirty="0">
              <a:ea typeface="ＭＳ Ｐゴシック" pitchFamily="34" charset="-128"/>
            </a:endParaRPr>
          </a:p>
          <a:p>
            <a:pPr eaLnBrk="1" hangingPunct="1"/>
            <a:endParaRPr lang="ca-ES" sz="2400" dirty="0">
              <a:ea typeface="ＭＳ Ｐゴシック" pitchFamily="34" charset="-128"/>
            </a:endParaRPr>
          </a:p>
          <a:p>
            <a:pPr eaLnBrk="1" hangingPunct="1"/>
            <a:r>
              <a:rPr lang="ca-ES" sz="2400" dirty="0" err="1">
                <a:ea typeface="ＭＳ Ｐゴシック" pitchFamily="34" charset="-128"/>
              </a:rPr>
              <a:t>Medium</a:t>
            </a:r>
            <a:endParaRPr lang="ca-ES" sz="2400" dirty="0">
              <a:ea typeface="ＭＳ Ｐゴシック" pitchFamily="34" charset="-128"/>
            </a:endParaRPr>
          </a:p>
          <a:p>
            <a:pPr eaLnBrk="1" hangingPunct="1"/>
            <a:endParaRPr lang="ca-ES" sz="2400" dirty="0">
              <a:ea typeface="ＭＳ Ｐゴシック" pitchFamily="34" charset="-128"/>
            </a:endParaRPr>
          </a:p>
          <a:p>
            <a:pPr marL="0" indent="0">
              <a:buNone/>
            </a:pPr>
            <a:r>
              <a:rPr lang="es-ES" sz="2400" dirty="0">
                <a:ea typeface="ＭＳ Ｐゴシック" pitchFamily="34" charset="-128"/>
                <a:hlinkClick r:id="rId5"/>
              </a:rPr>
              <a:t>https://www.upf.edu/web/medium</a:t>
            </a:r>
            <a:endParaRPr lang="es-ES" sz="24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es-ES" sz="2400" dirty="0">
              <a:ea typeface="ＭＳ Ｐゴシック" pitchFamily="34" charset="-128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01752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b="1" dirty="0">
                <a:ea typeface="ＭＳ Ｐゴシック" pitchFamily="34" charset="-128"/>
              </a:rPr>
              <a:t>UNICA com a Unitat de recerca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997348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8280920" cy="4680520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dirty="0">
                <a:ea typeface="ＭＳ Ｐゴシック" pitchFamily="34" charset="-128"/>
              </a:rPr>
              <a:t>UNICA</a:t>
            </a:r>
          </a:p>
          <a:p>
            <a:pPr marL="0" indent="0">
              <a:buNone/>
            </a:pPr>
            <a:r>
              <a:rPr lang="ca-ES" sz="2400" dirty="0">
                <a:ea typeface="ＭＳ Ｐゴシック" pitchFamily="34" charset="-128"/>
                <a:hlinkClick r:id="rId4"/>
              </a:rPr>
              <a:t>http://unica.upf.edu/en/description-group</a:t>
            </a:r>
            <a:endParaRPr lang="ca-ES" sz="24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ca-ES" sz="24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ca-ES" sz="2400" dirty="0">
              <a:ea typeface="ＭＳ Ｐゴシック" pitchFamily="34" charset="-128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01752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b="1" dirty="0">
                <a:ea typeface="ＭＳ Ｐゴシック" pitchFamily="34" charset="-128"/>
              </a:rPr>
              <a:t>UNICA com a grup de recerca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867327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0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400" b="1" dirty="0" err="1">
                <a:ea typeface="ＭＳ Ｐゴシック" pitchFamily="34" charset="-128"/>
              </a:rPr>
              <a:t>Investigadors</a:t>
            </a:r>
            <a:endParaRPr lang="es-ES_tradnl" sz="2400" b="1" dirty="0">
              <a:ea typeface="ＭＳ Ｐゴシック" pitchFamily="34" charset="-128"/>
            </a:endParaRPr>
          </a:p>
        </p:txBody>
      </p:sp>
      <p:sp>
        <p:nvSpPr>
          <p:cNvPr id="13" name="1 Marcador de contenido"/>
          <p:cNvSpPr>
            <a:spLocks noGrp="1"/>
          </p:cNvSpPr>
          <p:nvPr>
            <p:ph sz="half" idx="1"/>
          </p:nvPr>
        </p:nvSpPr>
        <p:spPr>
          <a:xfrm>
            <a:off x="461392" y="1699600"/>
            <a:ext cx="4038600" cy="4681728"/>
          </a:xfrm>
        </p:spPr>
        <p:txBody>
          <a:bodyPr/>
          <a:lstStyle/>
          <a:p>
            <a:r>
              <a:rPr lang="es-ES" sz="1800" dirty="0">
                <a:ea typeface="ＭＳ Ｐゴシック" pitchFamily="34" charset="-128"/>
              </a:rPr>
              <a:t>1. Dr. Miquel Rodrigo</a:t>
            </a:r>
          </a:p>
          <a:p>
            <a:r>
              <a:rPr lang="es-ES" sz="1800" dirty="0">
                <a:ea typeface="ＭＳ Ｐゴシック" pitchFamily="34" charset="-128"/>
              </a:rPr>
              <a:t>2. Dra. Núria </a:t>
            </a:r>
            <a:r>
              <a:rPr lang="es-ES" sz="1800" dirty="0" err="1">
                <a:ea typeface="ＭＳ Ｐゴシック" pitchFamily="34" charset="-128"/>
              </a:rPr>
              <a:t>Almiron</a:t>
            </a:r>
            <a:endParaRPr lang="es-ES" sz="1800" dirty="0">
              <a:ea typeface="ＭＳ Ｐゴシック" pitchFamily="34" charset="-128"/>
            </a:endParaRPr>
          </a:p>
          <a:p>
            <a:r>
              <a:rPr lang="es-ES" sz="1800" dirty="0">
                <a:ea typeface="ＭＳ Ｐゴシック" pitchFamily="34" charset="-128"/>
              </a:rPr>
              <a:t>3. Dr. </a:t>
            </a:r>
            <a:r>
              <a:rPr lang="es-ES" sz="1800" dirty="0" err="1">
                <a:ea typeface="ＭＳ Ｐゴシック" pitchFamily="34" charset="-128"/>
              </a:rPr>
              <a:t>Reinald</a:t>
            </a:r>
            <a:r>
              <a:rPr lang="es-ES" sz="1800" dirty="0">
                <a:ea typeface="ＭＳ Ｐゴシック" pitchFamily="34" charset="-128"/>
              </a:rPr>
              <a:t> </a:t>
            </a:r>
            <a:r>
              <a:rPr lang="es-ES" sz="1800" dirty="0" err="1">
                <a:ea typeface="ＭＳ Ｐゴシック" pitchFamily="34" charset="-128"/>
              </a:rPr>
              <a:t>Besalú</a:t>
            </a:r>
            <a:endParaRPr lang="es-ES" sz="1800" dirty="0">
              <a:ea typeface="ＭＳ Ｐゴシック" pitchFamily="34" charset="-128"/>
            </a:endParaRPr>
          </a:p>
          <a:p>
            <a:r>
              <a:rPr lang="es-ES" sz="1800" dirty="0">
                <a:ea typeface="ＭＳ Ｐゴシック" pitchFamily="34" charset="-128"/>
              </a:rPr>
              <a:t>4. Joan Corbella</a:t>
            </a:r>
          </a:p>
          <a:p>
            <a:r>
              <a:rPr lang="es-ES" sz="1800" dirty="0">
                <a:ea typeface="ＭＳ Ｐゴシック" pitchFamily="34" charset="-128"/>
              </a:rPr>
              <a:t>5. Dr. Josep </a:t>
            </a:r>
            <a:r>
              <a:rPr lang="es-ES" sz="1800" dirty="0" err="1">
                <a:ea typeface="ＭＳ Ｐゴシック" pitchFamily="34" charset="-128"/>
              </a:rPr>
              <a:t>Gifreu</a:t>
            </a:r>
            <a:endParaRPr lang="es-ES" sz="1800" dirty="0">
              <a:ea typeface="ＭＳ Ｐゴシック" pitchFamily="34" charset="-128"/>
            </a:endParaRPr>
          </a:p>
          <a:p>
            <a:r>
              <a:rPr lang="es-ES" sz="1800" dirty="0">
                <a:ea typeface="ＭＳ Ｐゴシック" pitchFamily="34" charset="-128"/>
              </a:rPr>
              <a:t>6. Pablo Gómez</a:t>
            </a:r>
          </a:p>
          <a:p>
            <a:r>
              <a:rPr lang="es-ES" sz="1800" dirty="0">
                <a:ea typeface="ＭＳ Ｐゴシック" pitchFamily="34" charset="-128"/>
              </a:rPr>
              <a:t>7. Dr. </a:t>
            </a:r>
            <a:r>
              <a:rPr lang="es-ES" sz="1800" dirty="0" err="1">
                <a:ea typeface="ＭＳ Ｐゴシック" pitchFamily="34" charset="-128"/>
              </a:rPr>
              <a:t>Federic</a:t>
            </a:r>
            <a:r>
              <a:rPr lang="es-ES" sz="1800" dirty="0">
                <a:ea typeface="ＭＳ Ｐゴシック" pitchFamily="34" charset="-128"/>
              </a:rPr>
              <a:t> Guerrero-Solé</a:t>
            </a:r>
          </a:p>
          <a:p>
            <a:r>
              <a:rPr lang="es-ES" sz="1800" dirty="0">
                <a:ea typeface="ＭＳ Ｐゴシック" pitchFamily="34" charset="-128"/>
              </a:rPr>
              <a:t>8. Rosa de les Neus Marco</a:t>
            </a:r>
          </a:p>
          <a:p>
            <a:r>
              <a:rPr lang="es-ES" sz="1800" dirty="0">
                <a:ea typeface="ＭＳ Ｐゴシック" pitchFamily="34" charset="-128"/>
              </a:rPr>
              <a:t>9. Dra. Pilar Medina</a:t>
            </a:r>
          </a:p>
          <a:p>
            <a:r>
              <a:rPr lang="es-ES" sz="1800" dirty="0">
                <a:ea typeface="ＭＳ Ｐゴシック" pitchFamily="34" charset="-128"/>
              </a:rPr>
              <a:t>10. Dra. Matilde </a:t>
            </a:r>
            <a:r>
              <a:rPr lang="es-ES" sz="1800" dirty="0" err="1">
                <a:ea typeface="ＭＳ Ｐゴシック" pitchFamily="34" charset="-128"/>
              </a:rPr>
              <a:t>Obradors</a:t>
            </a:r>
            <a:endParaRPr lang="es-ES" sz="1800" dirty="0">
              <a:ea typeface="ＭＳ Ｐゴシック" pitchFamily="34" charset="-128"/>
            </a:endParaRPr>
          </a:p>
          <a:p>
            <a:endParaRPr lang="es-ES" dirty="0">
              <a:ea typeface="ＭＳ Ｐゴシック" pitchFamily="34" charset="-128"/>
            </a:endParaRPr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4860032" y="1699600"/>
            <a:ext cx="4038600" cy="468172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11. Dr. Manel </a:t>
            </a:r>
            <a:r>
              <a:rPr kumimoji="0" lang="ca-ES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Palencia-Lefler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12. Dra. Eva Pujadas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dirty="0">
                <a:latin typeface="+mj-lt"/>
                <a:ea typeface="ＭＳ Ｐゴシック" pitchFamily="34" charset="-128"/>
              </a:rPr>
              <a:t>13</a:t>
            </a:r>
            <a:r>
              <a:rPr kumimoji="0" lang="ca-E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. Dra. Montse Quesada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dirty="0">
                <a:latin typeface="+mj-lt"/>
                <a:ea typeface="ＭＳ Ｐゴシック" pitchFamily="34" charset="-128"/>
              </a:rPr>
              <a:t>14</a:t>
            </a:r>
            <a:r>
              <a:rPr kumimoji="0" lang="ca-E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. Dr. Carles Roca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15. </a:t>
            </a:r>
            <a:r>
              <a:rPr kumimoji="0" lang="ca-ES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Dr</a:t>
            </a:r>
            <a:r>
              <a:rPr lang="ca-ES" dirty="0">
                <a:latin typeface="+mj-lt"/>
                <a:ea typeface="ＭＳ Ｐゴシック" pitchFamily="34" charset="-128"/>
              </a:rPr>
              <a:t>a. Maria Teresa Soto (UAB)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dirty="0">
                <a:latin typeface="+mj-lt"/>
                <a:ea typeface="ＭＳ Ｐゴシック" pitchFamily="34" charset="-128"/>
              </a:rPr>
              <a:t>16</a:t>
            </a:r>
            <a:r>
              <a:rPr kumimoji="0" lang="ca-E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. Dra. Mònica </a:t>
            </a:r>
            <a:r>
              <a:rPr kumimoji="0" lang="ca-ES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34" charset="-128"/>
                <a:cs typeface="+mn-cs"/>
              </a:rPr>
              <a:t>Terribas</a:t>
            </a:r>
            <a:endParaRPr kumimoji="0" lang="es-E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34" charset="-128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a-ES" dirty="0">
                <a:latin typeface="+mj-lt"/>
                <a:ea typeface="ＭＳ Ｐゴシック" pitchFamily="34" charset="-128"/>
              </a:rPr>
              <a:t>17. Rafa Ventura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dirty="0">
                <a:latin typeface="+mj-lt"/>
                <a:ea typeface="ＭＳ Ｐゴシック" pitchFamily="34" charset="-128"/>
              </a:rPr>
              <a:t>18. Dr. Jordi Xifra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34" charset="-128"/>
              <a:cs typeface="+mn-cs"/>
            </a:endParaRPr>
          </a:p>
        </p:txBody>
      </p:sp>
      <p:pic>
        <p:nvPicPr>
          <p:cNvPr id="7" name="6 Imagen" descr="79477esneg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  <p:sp>
        <p:nvSpPr>
          <p:cNvPr id="15" name="14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6" name="15 Imagen" descr="logo_unica_granmodazu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8280920" cy="468052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ca-ES" sz="2400" dirty="0">
                <a:ea typeface="ＭＳ Ｐゴシック" pitchFamily="34" charset="-128"/>
              </a:rPr>
              <a:t>Investigadors</a:t>
            </a:r>
          </a:p>
          <a:p>
            <a:pPr marL="0" indent="0" eaLnBrk="1" hangingPunct="1">
              <a:buNone/>
            </a:pPr>
            <a:endParaRPr lang="ca-ES" sz="2400" dirty="0">
              <a:ea typeface="ＭＳ Ｐゴシック" pitchFamily="34" charset="-128"/>
            </a:endParaRPr>
          </a:p>
          <a:p>
            <a:pPr marL="0" indent="0" eaLnBrk="1" hangingPunct="1">
              <a:buNone/>
            </a:pPr>
            <a:r>
              <a:rPr lang="ca-ES" sz="2400" dirty="0">
                <a:ea typeface="ＭＳ Ｐゴシック" pitchFamily="34" charset="-128"/>
              </a:rPr>
              <a:t>Tots els anteriors més  tots i totes els/las investigadors/es de CRITICC i MEDIUM</a:t>
            </a:r>
            <a:endParaRPr lang="es-ES" sz="2400" dirty="0">
              <a:ea typeface="ＭＳ Ｐゴシック" pitchFamily="34" charset="-128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01752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b="1" dirty="0">
                <a:ea typeface="ＭＳ Ｐゴシック" pitchFamily="34" charset="-128"/>
              </a:rPr>
              <a:t>UNICA com a UNITAT de recerca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967669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8280920" cy="4680520"/>
          </a:xfrm>
        </p:spPr>
        <p:txBody>
          <a:bodyPr>
            <a:normAutofit/>
          </a:bodyPr>
          <a:lstStyle/>
          <a:p>
            <a:r>
              <a:rPr lang="ca-ES" b="1" dirty="0"/>
              <a:t>Consolidació de la recerca</a:t>
            </a:r>
            <a:endParaRPr lang="ca-ES" sz="2400" dirty="0">
              <a:ea typeface="ＭＳ Ｐゴシック" pitchFamily="34" charset="-128"/>
            </a:endParaRPr>
          </a:p>
          <a:p>
            <a:pPr marL="0" indent="0">
              <a:buNone/>
            </a:pPr>
            <a:endParaRPr lang="ca-ES" sz="2400" dirty="0">
              <a:ea typeface="ＭＳ Ｐゴシック" pitchFamily="34" charset="-128"/>
            </a:endParaRPr>
          </a:p>
          <a:p>
            <a:r>
              <a:rPr lang="ca-ES" b="1" dirty="0"/>
              <a:t>Internacionalització</a:t>
            </a:r>
          </a:p>
          <a:p>
            <a:endParaRPr lang="ca-ES" sz="2400" b="1" dirty="0">
              <a:ea typeface="ＭＳ Ｐゴシック" pitchFamily="34" charset="-128"/>
            </a:endParaRPr>
          </a:p>
          <a:p>
            <a:r>
              <a:rPr lang="ca-ES" b="1" dirty="0"/>
              <a:t>Difusió de la recerca i transferència de coneixement</a:t>
            </a:r>
            <a:endParaRPr lang="es-ES" sz="2400" dirty="0">
              <a:ea typeface="ＭＳ Ｐゴシック" pitchFamily="34" charset="-128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01752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b="1" dirty="0">
                <a:ea typeface="ＭＳ Ｐゴシック" pitchFamily="34" charset="-128"/>
              </a:rPr>
              <a:t>Objectius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96964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graphicFrame>
        <p:nvGraphicFramePr>
          <p:cNvPr id="3" name="Marcador de contenido 2">
            <a:extLst>
              <a:ext uri="{FF2B5EF4-FFF2-40B4-BE49-F238E27FC236}">
                <a16:creationId xmlns="" xmlns:a16="http://schemas.microsoft.com/office/drawing/2014/main" id="{FB0C19B5-D1D1-4AD5-9C53-40BFF90CD4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4158681"/>
              </p:ext>
            </p:extLst>
          </p:nvPr>
        </p:nvGraphicFramePr>
        <p:xfrm>
          <a:off x="755650" y="1700213"/>
          <a:ext cx="82804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510">
                  <a:extLst>
                    <a:ext uri="{9D8B030D-6E8A-4147-A177-3AD203B41FA5}">
                      <a16:colId xmlns="" xmlns:a16="http://schemas.microsoft.com/office/drawing/2014/main" val="1682888528"/>
                    </a:ext>
                  </a:extLst>
                </a:gridCol>
                <a:gridCol w="3023890">
                  <a:extLst>
                    <a:ext uri="{9D8B030D-6E8A-4147-A177-3AD203B41FA5}">
                      <a16:colId xmlns="" xmlns:a16="http://schemas.microsoft.com/office/drawing/2014/main" val="497923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a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899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Projectes competitius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2019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Tesis dirigides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6533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Publicacions acadèmiques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097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Articles Q1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0668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Numero de cites rebudes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77948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Llibres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702596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Capítols de llibre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90049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Articles de divulgació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3910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a-ES" dirty="0"/>
                        <a:t>Comunicació a congressos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23612121"/>
                  </a:ext>
                </a:extLst>
              </a:tr>
            </a:tbl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01752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b="1" dirty="0">
                <a:ea typeface="ＭＳ Ｐゴシック" pitchFamily="34" charset="-128"/>
              </a:rPr>
              <a:t>Resultats des de 2014 fins 2016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325647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5 Imagen" descr="logo_unica_granm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0174" y="44624"/>
            <a:ext cx="483054" cy="504056"/>
          </a:xfrm>
          <a:prstGeom prst="rect">
            <a:avLst/>
          </a:prstGeom>
        </p:spPr>
      </p:pic>
      <p:pic>
        <p:nvPicPr>
          <p:cNvPr id="7" name="6 Imagen" descr="79477esneg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505" y="116632"/>
            <a:ext cx="864096" cy="296468"/>
          </a:xfrm>
          <a:prstGeom prst="rect">
            <a:avLst/>
          </a:prstGeom>
        </p:spPr>
      </p:pic>
      <p:sp>
        <p:nvSpPr>
          <p:cNvPr id="9" name="2 Marcador de contenido"/>
          <p:cNvSpPr>
            <a:spLocks noGrp="1"/>
          </p:cNvSpPr>
          <p:nvPr>
            <p:ph idx="1"/>
          </p:nvPr>
        </p:nvSpPr>
        <p:spPr>
          <a:xfrm>
            <a:off x="755576" y="1700808"/>
            <a:ext cx="8280920" cy="468052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s-ES" sz="2400" dirty="0" err="1">
                <a:ea typeface="ＭＳ Ｐゴシック" pitchFamily="34" charset="-128"/>
              </a:rPr>
              <a:t>Comunicació</a:t>
            </a:r>
            <a:r>
              <a:rPr lang="es-ES" sz="2400" dirty="0">
                <a:ea typeface="ＭＳ Ｐゴシック" pitchFamily="34" charset="-128"/>
              </a:rPr>
              <a:t> Política i Audiovisual</a:t>
            </a:r>
          </a:p>
          <a:p>
            <a:pPr eaLnBrk="1" hangingPunct="1"/>
            <a:endParaRPr lang="es-ES" sz="2400" dirty="0">
              <a:ea typeface="ＭＳ Ｐゴシック" pitchFamily="34" charset="-128"/>
            </a:endParaRPr>
          </a:p>
          <a:p>
            <a:pPr eaLnBrk="1" hangingPunct="1"/>
            <a:r>
              <a:rPr lang="es-ES" sz="2400" dirty="0" err="1">
                <a:ea typeface="ＭＳ Ｐゴシック" pitchFamily="34" charset="-128"/>
              </a:rPr>
              <a:t>Anàlisi</a:t>
            </a:r>
            <a:r>
              <a:rPr lang="es-ES" sz="2400" dirty="0">
                <a:ea typeface="ＭＳ Ｐゴシック" pitchFamily="34" charset="-128"/>
              </a:rPr>
              <a:t> de la </a:t>
            </a:r>
            <a:r>
              <a:rPr lang="es-ES" sz="2400" dirty="0" err="1">
                <a:ea typeface="ＭＳ Ｐゴシック" pitchFamily="34" charset="-128"/>
              </a:rPr>
              <a:t>producció</a:t>
            </a:r>
            <a:r>
              <a:rPr lang="es-ES" sz="2400" dirty="0">
                <a:ea typeface="ＭＳ Ｐゴシック" pitchFamily="34" charset="-128"/>
              </a:rPr>
              <a:t> </a:t>
            </a:r>
            <a:r>
              <a:rPr lang="es-ES" sz="2400" dirty="0" err="1">
                <a:ea typeface="ＭＳ Ｐゴシック" pitchFamily="34" charset="-128"/>
              </a:rPr>
              <a:t>Audovisual</a:t>
            </a:r>
            <a:r>
              <a:rPr lang="es-ES" sz="2400" dirty="0">
                <a:ea typeface="ＭＳ Ｐゴシック" pitchFamily="34" charset="-128"/>
              </a:rPr>
              <a:t> (OPA)</a:t>
            </a:r>
          </a:p>
          <a:p>
            <a:pPr eaLnBrk="1" hangingPunct="1"/>
            <a:endParaRPr lang="es-ES" sz="2400" dirty="0">
              <a:ea typeface="ＭＳ Ｐゴシック" pitchFamily="34" charset="-128"/>
            </a:endParaRPr>
          </a:p>
          <a:p>
            <a:pPr eaLnBrk="1" hangingPunct="1"/>
            <a:r>
              <a:rPr lang="es-ES" sz="2400" dirty="0" err="1">
                <a:ea typeface="ＭＳ Ｐゴシック" pitchFamily="34" charset="-128"/>
              </a:rPr>
              <a:t>Comunicació</a:t>
            </a:r>
            <a:r>
              <a:rPr lang="es-ES" sz="2400" dirty="0">
                <a:ea typeface="ＭＳ Ｐゴシック" pitchFamily="34" charset="-128"/>
              </a:rPr>
              <a:t> en </a:t>
            </a:r>
            <a:r>
              <a:rPr lang="es-ES" sz="2400" dirty="0" err="1">
                <a:ea typeface="ＭＳ Ｐゴシック" pitchFamily="34" charset="-128"/>
              </a:rPr>
              <a:t>l'era</a:t>
            </a:r>
            <a:r>
              <a:rPr lang="es-ES" sz="2400" dirty="0">
                <a:ea typeface="ＭＳ Ｐゴシック" pitchFamily="34" charset="-128"/>
              </a:rPr>
              <a:t> digital</a:t>
            </a:r>
          </a:p>
          <a:p>
            <a:pPr eaLnBrk="1" hangingPunct="1"/>
            <a:endParaRPr lang="es-ES" sz="2400" dirty="0">
              <a:ea typeface="ＭＳ Ｐゴシック" pitchFamily="34" charset="-128"/>
            </a:endParaRPr>
          </a:p>
          <a:p>
            <a:pPr eaLnBrk="1" hangingPunct="1"/>
            <a:r>
              <a:rPr lang="es-ES" sz="2400" dirty="0" err="1">
                <a:ea typeface="ＭＳ Ｐゴシック" pitchFamily="34" charset="-128"/>
              </a:rPr>
              <a:t>Comunicació</a:t>
            </a:r>
            <a:r>
              <a:rPr lang="es-ES" sz="2400" dirty="0">
                <a:ea typeface="ＭＳ Ｐゴシック" pitchFamily="34" charset="-128"/>
              </a:rPr>
              <a:t> i </a:t>
            </a:r>
            <a:r>
              <a:rPr lang="es-ES" sz="2400" dirty="0" err="1">
                <a:ea typeface="ＭＳ Ｐゴシック" pitchFamily="34" charset="-128"/>
              </a:rPr>
              <a:t>Educació</a:t>
            </a:r>
            <a:endParaRPr lang="es-ES" sz="2400" dirty="0">
              <a:ea typeface="ＭＳ Ｐゴシック" pitchFamily="34" charset="-128"/>
            </a:endParaRPr>
          </a:p>
          <a:p>
            <a:pPr eaLnBrk="1" hangingPunct="1"/>
            <a:endParaRPr lang="es-ES" sz="2400" dirty="0">
              <a:ea typeface="ＭＳ Ｐゴシック" pitchFamily="34" charset="-128"/>
            </a:endParaRPr>
          </a:p>
          <a:p>
            <a:pPr eaLnBrk="1" hangingPunct="1"/>
            <a:r>
              <a:rPr lang="es-ES" sz="2400" dirty="0" err="1">
                <a:ea typeface="ＭＳ Ｐゴシック" pitchFamily="34" charset="-128"/>
              </a:rPr>
              <a:t>Comunicació</a:t>
            </a:r>
            <a:r>
              <a:rPr lang="es-ES" sz="2400" dirty="0">
                <a:ea typeface="ＭＳ Ｐゴシック" pitchFamily="34" charset="-128"/>
              </a:rPr>
              <a:t> i </a:t>
            </a:r>
            <a:r>
              <a:rPr lang="es-ES" sz="2400" dirty="0" err="1">
                <a:ea typeface="ＭＳ Ｐゴシック" pitchFamily="34" charset="-128"/>
              </a:rPr>
              <a:t>Interculturalitat</a:t>
            </a:r>
            <a:endParaRPr lang="es-ES" sz="2400" dirty="0">
              <a:ea typeface="ＭＳ Ｐゴシック" pitchFamily="34" charset="-128"/>
            </a:endParaRPr>
          </a:p>
          <a:p>
            <a:pPr eaLnBrk="1" hangingPunct="1"/>
            <a:endParaRPr lang="es-ES" sz="2400" dirty="0">
              <a:ea typeface="ＭＳ Ｐゴシック" pitchFamily="34" charset="-128"/>
            </a:endParaRPr>
          </a:p>
          <a:p>
            <a:pPr eaLnBrk="1" hangingPunct="1"/>
            <a:r>
              <a:rPr lang="es-ES" sz="2400" dirty="0" err="1">
                <a:ea typeface="ＭＳ Ｐゴシック" pitchFamily="34" charset="-128"/>
              </a:rPr>
              <a:t>Comunicació</a:t>
            </a:r>
            <a:r>
              <a:rPr lang="es-ES" sz="2400" dirty="0">
                <a:ea typeface="ＭＳ Ｐゴシック" pitchFamily="34" charset="-128"/>
              </a:rPr>
              <a:t> i </a:t>
            </a:r>
            <a:r>
              <a:rPr lang="es-ES" sz="2400" dirty="0" err="1">
                <a:ea typeface="ＭＳ Ｐゴシック" pitchFamily="34" charset="-128"/>
              </a:rPr>
              <a:t>Grups</a:t>
            </a:r>
            <a:r>
              <a:rPr lang="es-ES" sz="2400" dirty="0">
                <a:ea typeface="ＭＳ Ｐゴシック" pitchFamily="34" charset="-128"/>
              </a:rPr>
              <a:t> </a:t>
            </a:r>
            <a:r>
              <a:rPr lang="es-ES" sz="2400" dirty="0" err="1">
                <a:ea typeface="ＭＳ Ｐゴシック" pitchFamily="34" charset="-128"/>
              </a:rPr>
              <a:t>d'Influència</a:t>
            </a:r>
            <a:r>
              <a:rPr lang="es-ES" sz="2400" dirty="0">
                <a:ea typeface="ＭＳ Ｐゴシック" pitchFamily="34" charset="-128"/>
              </a:rPr>
              <a:t> (</a:t>
            </a:r>
            <a:r>
              <a:rPr lang="es-ES" sz="2400" dirty="0" err="1">
                <a:ea typeface="ＭＳ Ｐゴシック" pitchFamily="34" charset="-128"/>
              </a:rPr>
              <a:t>Observatori</a:t>
            </a:r>
            <a:r>
              <a:rPr lang="es-ES" sz="2400" dirty="0">
                <a:ea typeface="ＭＳ Ｐゴシック" pitchFamily="34" charset="-128"/>
              </a:rPr>
              <a:t> del </a:t>
            </a:r>
            <a:r>
              <a:rPr lang="es-ES" sz="2400" dirty="0" err="1">
                <a:ea typeface="ＭＳ Ｐゴシック" pitchFamily="34" charset="-128"/>
              </a:rPr>
              <a:t>Think</a:t>
            </a:r>
            <a:r>
              <a:rPr lang="es-ES" sz="2400" dirty="0">
                <a:ea typeface="ＭＳ Ｐゴシック" pitchFamily="34" charset="-128"/>
              </a:rPr>
              <a:t> </a:t>
            </a:r>
            <a:r>
              <a:rPr lang="es-ES" sz="2400" dirty="0" err="1">
                <a:ea typeface="ＭＳ Ｐゴシック" pitchFamily="34" charset="-128"/>
              </a:rPr>
              <a:t>Tanks</a:t>
            </a:r>
            <a:r>
              <a:rPr lang="es-ES" sz="2400" dirty="0">
                <a:ea typeface="ＭＳ Ｐゴシック" pitchFamily="34" charset="-128"/>
              </a:rPr>
              <a:t>)</a:t>
            </a:r>
          </a:p>
          <a:p>
            <a:pPr marL="0" indent="0" eaLnBrk="1" hangingPunct="1">
              <a:buNone/>
            </a:pPr>
            <a:endParaRPr lang="es-ES" sz="2400" dirty="0">
              <a:ea typeface="ＭＳ Ｐゴシック" pitchFamily="34" charset="-128"/>
            </a:endParaRPr>
          </a:p>
          <a:p>
            <a:r>
              <a:rPr lang="it-IT" sz="2400" dirty="0" err="1"/>
              <a:t>Entreteniment</a:t>
            </a:r>
            <a:r>
              <a:rPr lang="it-IT" sz="2400" dirty="0"/>
              <a:t> </a:t>
            </a:r>
            <a:r>
              <a:rPr lang="it-IT" sz="2400" dirty="0" err="1"/>
              <a:t>mediàtic</a:t>
            </a:r>
            <a:r>
              <a:rPr lang="it-IT" sz="2400" dirty="0"/>
              <a:t> i </a:t>
            </a:r>
            <a:r>
              <a:rPr lang="it-IT" sz="2400" dirty="0" err="1"/>
              <a:t>videojocs</a:t>
            </a:r>
            <a:endParaRPr lang="es-ES" sz="2400" dirty="0">
              <a:ea typeface="ＭＳ Ｐゴシック" pitchFamily="34" charset="-128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01752" y="620688"/>
            <a:ext cx="8534400" cy="758952"/>
          </a:xfrm>
        </p:spPr>
        <p:txBody>
          <a:bodyPr>
            <a:normAutofit/>
          </a:bodyPr>
          <a:lstStyle/>
          <a:p>
            <a:pPr eaLnBrk="1" hangingPunct="1"/>
            <a:r>
              <a:rPr lang="ca-ES" sz="2400" b="1" dirty="0">
                <a:ea typeface="ＭＳ Ｐゴシック" pitchFamily="34" charset="-128"/>
              </a:rPr>
              <a:t>Línies de recerca de UNICA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0" y="0"/>
            <a:ext cx="9144000" cy="548680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13 Imagen" descr="logo_unica_granmodazu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16416" y="22709"/>
            <a:ext cx="504056" cy="525971"/>
          </a:xfrm>
          <a:prstGeom prst="rect">
            <a:avLst/>
          </a:prstGeom>
        </p:spPr>
      </p:pic>
      <p:pic>
        <p:nvPicPr>
          <p:cNvPr id="15" name="14 Imagen" descr="79477esneg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0411" y="44624"/>
            <a:ext cx="1017213" cy="349002"/>
          </a:xfrm>
          <a:prstGeom prst="rect">
            <a:avLst/>
          </a:prstGeom>
        </p:spPr>
      </p:pic>
      <p:sp>
        <p:nvSpPr>
          <p:cNvPr id="12" name="11 Rectángulo"/>
          <p:cNvSpPr/>
          <p:nvPr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0065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>
            <a:off x="0" y="620688"/>
            <a:ext cx="9144000" cy="7200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8" name="17 Imagen" descr="logo_unica_granmodazu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956376" y="1"/>
            <a:ext cx="594826" cy="620688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21" name="20 Imagen" descr="79477esnegr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7504" y="175986"/>
            <a:ext cx="1296144" cy="444702"/>
          </a:xfrm>
          <a:prstGeom prst="round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2767</TotalTime>
  <Words>599</Words>
  <Application>Microsoft Office PowerPoint</Application>
  <PresentationFormat>Presentación en pantalla (4:3)</PresentationFormat>
  <Paragraphs>112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Miquel Rodrigo-Alsina https://www.youtube.com/watch?v=-aBGzpCemcs  </vt:lpstr>
      <vt:lpstr>UNITAT D'INVESTIGACIÓ EN COMUNICACIÓ AUDIOVISUAL “UNICA”</vt:lpstr>
      <vt:lpstr>UNICA com a Unitat de recerca</vt:lpstr>
      <vt:lpstr>UNICA com a grup de recerca</vt:lpstr>
      <vt:lpstr>Investigadors</vt:lpstr>
      <vt:lpstr>UNICA com a UNITAT de recerca</vt:lpstr>
      <vt:lpstr>Objectius</vt:lpstr>
      <vt:lpstr>Resultats des de 2014 fins 2016</vt:lpstr>
      <vt:lpstr>Línies de recerca de UNICA</vt:lpstr>
      <vt:lpstr>Projectes de recerca actuals</vt:lpstr>
      <vt:lpstr>Projectes de recerca actuals</vt:lpstr>
      <vt:lpstr>UNICA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FERMINTXO</dc:creator>
  <cp:lastModifiedBy>UPF</cp:lastModifiedBy>
  <cp:revision>72</cp:revision>
  <dcterms:modified xsi:type="dcterms:W3CDTF">2017-11-16T13:55:05Z</dcterms:modified>
</cp:coreProperties>
</file>